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marai" panose="020B0604020202020204" charset="-78"/>
      <p:regular r:id="rId15"/>
    </p:embeddedFont>
    <p:embeddedFont>
      <p:font typeface="Almarai Bold" panose="020B0604020202020204" charset="-7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73" autoAdjust="0"/>
  </p:normalViewPr>
  <p:slideViewPr>
    <p:cSldViewPr>
      <p:cViewPr varScale="1">
        <p:scale>
          <a:sx n="94" d="100"/>
          <a:sy n="94" d="100"/>
        </p:scale>
        <p:origin x="113" y="1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73748" y="6618585"/>
            <a:ext cx="5689887" cy="44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Amir Mohamed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3748" y="3301008"/>
            <a:ext cx="7231514" cy="14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SURVEY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3748" y="4747835"/>
            <a:ext cx="7231514" cy="14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68443" y="1028700"/>
            <a:ext cx="911914" cy="9119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24401" y="2839857"/>
            <a:ext cx="8733072" cy="5562214"/>
          </a:xfrm>
          <a:custGeom>
            <a:avLst/>
            <a:gdLst/>
            <a:ahLst/>
            <a:cxnLst/>
            <a:rect l="l" t="t" r="r" b="b"/>
            <a:pathLst>
              <a:path w="8733072" h="5562214">
                <a:moveTo>
                  <a:pt x="0" y="0"/>
                </a:moveTo>
                <a:lnTo>
                  <a:pt x="8733072" y="0"/>
                </a:lnTo>
                <a:lnTo>
                  <a:pt x="8733072" y="5562213"/>
                </a:lnTo>
                <a:lnTo>
                  <a:pt x="0" y="5562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51414" y="1104111"/>
            <a:ext cx="880028" cy="6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5951" y="1050830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Distribution of survey takers by gender?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45730" y="1028700"/>
            <a:ext cx="911914" cy="9119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5986" y="3103142"/>
            <a:ext cx="10812733" cy="4554864"/>
          </a:xfrm>
          <a:custGeom>
            <a:avLst/>
            <a:gdLst/>
            <a:ahLst/>
            <a:cxnLst/>
            <a:rect l="l" t="t" r="r" b="b"/>
            <a:pathLst>
              <a:path w="10812733" h="4554864">
                <a:moveTo>
                  <a:pt x="0" y="0"/>
                </a:moveTo>
                <a:lnTo>
                  <a:pt x="10812733" y="0"/>
                </a:lnTo>
                <a:lnTo>
                  <a:pt x="10812733" y="4554864"/>
                </a:lnTo>
                <a:lnTo>
                  <a:pt x="0" y="455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04111"/>
            <a:ext cx="880028" cy="6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3237" y="1050830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salary by role job?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20A27AE8-41ED-7DD7-4D6A-937F5BA39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189423"/>
                  </p:ext>
                </p:extLst>
              </p:nvPr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20A27AE8-41ED-7DD7-4D6A-937F5BA397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2932" y="1293896"/>
            <a:ext cx="11474642" cy="6890979"/>
          </a:xfrm>
          <a:custGeom>
            <a:avLst/>
            <a:gdLst/>
            <a:ahLst/>
            <a:cxnLst/>
            <a:rect l="l" t="t" r="r" b="b"/>
            <a:pathLst>
              <a:path w="11474642" h="6890979">
                <a:moveTo>
                  <a:pt x="0" y="0"/>
                </a:moveTo>
                <a:lnTo>
                  <a:pt x="11474642" y="0"/>
                </a:lnTo>
                <a:lnTo>
                  <a:pt x="11474642" y="6890980"/>
                </a:lnTo>
                <a:lnTo>
                  <a:pt x="0" y="689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r="-574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853355" y="4653079"/>
            <a:ext cx="4646929" cy="9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8158" y="4749995"/>
            <a:ext cx="2176471" cy="43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The vision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1510348" y="3216360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4313733" y="3216360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1382932" y="337105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73663" y="4749995"/>
            <a:ext cx="2176471" cy="43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68437" y="337105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05295" y="4749995"/>
            <a:ext cx="2176471" cy="87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the dataset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8826164" y="3216360"/>
            <a:ext cx="1334733" cy="13347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700069" y="337105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200795" y="3059836"/>
            <a:ext cx="12412980" cy="571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dataset c</a:t>
            </a: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ontains responses from a survey of data professionals, covering various aspects of their careers and job satisfaction.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Here's a breakdown of the features present in the data:</a:t>
            </a:r>
          </a:p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Demographics &amp; Technical Background: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Unique ID: A unique identifier for each survey respondent.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Email: The email address of the respondent (anonymized as "anonymous").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Date Taken: The date when the survey was completed.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Time Taken: The time of day when the survey was completed.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Browser: The web browser used by the respondent.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OS: The operating system used by the respondent.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City: The city where the respondent is located.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Country: The country where the respondent is located.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Referrer: The source from which the respondent accessed the survey.</a:t>
            </a:r>
          </a:p>
          <a:p>
            <a:pPr marL="956757" lvl="2" indent="-318919" algn="l">
              <a:lnSpc>
                <a:spcPts val="3057"/>
              </a:lnSpc>
              <a:spcBef>
                <a:spcPct val="0"/>
              </a:spcBef>
              <a:buFont typeface="Arial"/>
              <a:buChar char="⚬"/>
            </a:pPr>
            <a:r>
              <a:rPr lang="en-US" sz="22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Time Spent: The duration spent by the respondent on the survey.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53068" y="683377"/>
            <a:ext cx="5952955" cy="2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DATASET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5897689" y="608062"/>
            <a:ext cx="1224824" cy="12248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5781978" y="750913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200795" y="2910749"/>
            <a:ext cx="12412980" cy="11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data also contains some question-based columns, like:</a:t>
            </a:r>
          </a:p>
          <a:p>
            <a:pPr algn="l">
              <a:lnSpc>
                <a:spcPts val="3057"/>
              </a:lnSpc>
              <a:spcBef>
                <a:spcPct val="0"/>
              </a:spcBef>
            </a:pPr>
            <a:endParaRPr lang="en-US" sz="2215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53068" y="683377"/>
            <a:ext cx="5952955" cy="2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DATASET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5897689" y="608062"/>
            <a:ext cx="1224824" cy="12248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5781978" y="750913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80089" y="3466448"/>
            <a:ext cx="13767571" cy="628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Q1 - Which Title Best Fits your Current Role?: The job title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Q2 - Did you switch careers into Data?: Indicates if the respondent transitioned into the data field.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Q3 - Current Yearly Salary (in USD): The annual salary range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Q4 - What Industry do you work in?: The industry in which the respondent is employed.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Q5 - Favorite Programming Language: The programming language preferred by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Q7 - How difficult was it for you to break into Data?: The perceived difficulty of entering the data field.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Q8 - If you were to look for a new job today, what would be the most important thing to you?: The primary factor influencing a job search.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Q9 - Male/Female?: The gender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Q10 - Current Age: The age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Q11 - Which Country do you live in?: The country of residence for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Q12 - Highest Level of Education: The highest educational attainment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Q13 - Ethnicity: The ethnic background of the respondent.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endParaRPr lang="en-US" sz="17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Job Satisfaction &amp; Experience: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(Salary): Satisfaction level with salary.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(Work/Life Balance): Satisfaction level with work-life balance.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(Coworkers): Satisfaction level with colleagues.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(Management): Satisfaction level with management.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(Upward Mobility): Satisfaction level with career progression opportunities.</a:t>
            </a:r>
          </a:p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Q6 - How Happy are you in your Current Position with the following? (Learning New Things): Satisfaction level with learning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4153" y="4086427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3899" y="5119711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96168" y="6176943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766869" y="1477050"/>
            <a:ext cx="5763947" cy="95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VISION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67123" y="4161838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6869" y="5195123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79138" y="625235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0760" y="3051484"/>
            <a:ext cx="6138901" cy="7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happiness rate with work life balance?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91661" y="4108557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happiness rate with salary 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91406" y="5141841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age of the survey takers?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03675" y="6199072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count of employees for each industry?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28700" y="148065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120864" y="7242197"/>
            <a:ext cx="911914" cy="91191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103834" y="7317608"/>
            <a:ext cx="880028" cy="6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328372" y="7264327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Distribution of survey takers by gender?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4733133" y="8241852"/>
            <a:ext cx="911914" cy="91191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4716103" y="8317263"/>
            <a:ext cx="880028" cy="6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940640" y="8263981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salary by role job?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730" y="1028700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01687" y="3271421"/>
            <a:ext cx="6124113" cy="4253954"/>
          </a:xfrm>
          <a:custGeom>
            <a:avLst/>
            <a:gdLst/>
            <a:ahLst/>
            <a:cxnLst/>
            <a:rect l="l" t="t" r="r" b="b"/>
            <a:pathLst>
              <a:path w="6124113" h="4253954">
                <a:moveTo>
                  <a:pt x="0" y="0"/>
                </a:moveTo>
                <a:lnTo>
                  <a:pt x="6124113" y="0"/>
                </a:lnTo>
                <a:lnTo>
                  <a:pt x="6124113" y="4253953"/>
                </a:lnTo>
                <a:lnTo>
                  <a:pt x="0" y="4253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041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3237" y="1050830"/>
            <a:ext cx="6138901" cy="7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happiness rate with work life balance?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414" y="1028700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07371" y="3117917"/>
            <a:ext cx="6533637" cy="4324709"/>
          </a:xfrm>
          <a:custGeom>
            <a:avLst/>
            <a:gdLst/>
            <a:ahLst/>
            <a:cxnLst/>
            <a:rect l="l" t="t" r="r" b="b"/>
            <a:pathLst>
              <a:path w="6533637" h="4324709">
                <a:moveTo>
                  <a:pt x="0" y="0"/>
                </a:moveTo>
                <a:lnTo>
                  <a:pt x="6533637" y="0"/>
                </a:lnTo>
                <a:lnTo>
                  <a:pt x="6533637" y="4324708"/>
                </a:lnTo>
                <a:lnTo>
                  <a:pt x="0" y="432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34384" y="1104111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8921" y="1050830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happiness rate with salary 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730" y="900542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68714" y="3006239"/>
            <a:ext cx="6890451" cy="4691075"/>
          </a:xfrm>
          <a:custGeom>
            <a:avLst/>
            <a:gdLst/>
            <a:ahLst/>
            <a:cxnLst/>
            <a:rect l="l" t="t" r="r" b="b"/>
            <a:pathLst>
              <a:path w="6890451" h="4691075">
                <a:moveTo>
                  <a:pt x="0" y="0"/>
                </a:moveTo>
                <a:lnTo>
                  <a:pt x="6890452" y="0"/>
                </a:lnTo>
                <a:lnTo>
                  <a:pt x="6890452" y="4691075"/>
                </a:lnTo>
                <a:lnTo>
                  <a:pt x="0" y="4691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7595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3237" y="922672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average age of the survey takers?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5730" y="1056052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01687" y="2466108"/>
            <a:ext cx="5883686" cy="6892927"/>
          </a:xfrm>
          <a:custGeom>
            <a:avLst/>
            <a:gdLst/>
            <a:ahLst/>
            <a:cxnLst/>
            <a:rect l="l" t="t" r="r" b="b"/>
            <a:pathLst>
              <a:path w="5883686" h="6892927">
                <a:moveTo>
                  <a:pt x="0" y="0"/>
                </a:moveTo>
                <a:lnTo>
                  <a:pt x="5883686" y="0"/>
                </a:lnTo>
                <a:lnTo>
                  <a:pt x="5883686" y="6892927"/>
                </a:lnTo>
                <a:lnTo>
                  <a:pt x="0" y="689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2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31463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3237" y="1078181"/>
            <a:ext cx="6138901" cy="38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count of employees for each industry?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1E812E15-73BC-4307-9ED8-319D340D3405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5b4405a2-f299-4562-8b3f-b16677a3b187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bookmark" value="&quot;H4sIAAAAAAAAA+1bW3PbNhb+Kxy+NJ3RtgAIgGBeMokdTzObpGmcTWdnJw8gcCCxoUgNCNnWZvTf94CUGsfRRlrVduS1nyRcCJzz4Ts3UPqU2qqb1XrxWk8hfZw+a9uPU+0/JjQdpc3QlxHpGNdGkhIgzywnRRxtZ6Fqmy59/CkN2o8hvK+6ua7jQtj5rw+jVNf1Gz2OLafrDkbpDHzXNrqu/g3DZBwKfg7LUQoXs7r1Oi55GnSAuOwZTsc2ikB/ynBHbUJ1BqdgwtCrHRgUzRhjOSe5KoUqcVo3TOgl2zglLt1vf9Q2QVcNbjPMLQlRDJgtjCEU8tL0c7uqGdcrgT8/+24xi+B0E42fiEb5B24b11kuUR1dgrYZ58ooR3SmZUGyfdcqeVY4bpyQOc0MldwUJD7rqjqsRC8Xzy9mHlHHsxjWemrPdGPApj20HroByU/p0/HYw1iHVfP5F4NHbT2fbug/befewFtw/VATqrDAPY510Mkb37phoq6T07k/g0UapcZ+PO5+3m8y+VvyS3ue/KJns0WiPSSLdp5UTfzwydHce2hC8qbtqihWcl6FSRImkLi2rttzhOxJ8uglaN/g1+Q1nCfvJvit+7Hf6GTerAhBY3PSnh95QAbZ9DFZfsCeb2JutLdfQo4Nb8E/W/RwHld+zTc2uoLK/zeUiF0kn0D2KS0V57nlUhfM8K1EDnARyvbiaypnQhpwKi+1YFKAomVu7x+Vj9rz1n9EfR8IfP0ADrQtVGmMMFlRcFUwKZHAcLeIRgkCtYbj6RjuIVW2QzAcNqOEAFGk0MCYVYUyTt2twy5Q0Ve6hp9PYIofT65oKu7BYW+HYDhssMCUyqVhFJiwpYMdLPsIYRu3vjII1NXzviF9BOpzos9w0wDxgbHX02kMui91M55jWvwTTb8+1tFh8nNXZf4aZWcVHE20D3eJtnshs/ywLmbwiT8ulSsrng6qfleJP/T5Wl4yYQCwkMlNUapCSKCHaGwcdfp9okPyorHzLvhFYts+r4h5AiYXT+6SsWWXot4/MVWvF8mprjUq9QjTpH+cHl/NejbZGmbui8Gs8GBWhXzhiCtyrIatKKU0TtJcocYrDJ5fmHpuY/05nG4U/v26AkdbO/HttF9tdVUQwdqu3CgdpOhF+n0CHlbcbmy1RvV1G74G8cUVYLvdbWJo9CLuRxQU9b2u5/09Bm76Ei3FD/6q78aFfvgVc1L/Q5wbLWXZO7fLR8DXMH6W8xUEbRGnuA7so9dN2QWqa7SZgO21exFgOghVWYg7VjA0O4MLv7AD86cz7atubQfr1t+rJtJvlL4EFw7A3t9W40kvxzePcHDIZ7H/lZ7FOQTH++HBE25Ptno171zw2sfTfNfYtSOf+9glFBWcWZY5x4QzQjG+9xUczUorpHScGJNj1lmozBx0hZE8Yj/+9ePeUGSObjHMb1SC9hSozCR5V4UakmfQheSkCt2XFwhv23UNsUNgzOPpZi7D0hH5oqGwGdxwYOx1O7Dg+D9Ce1ej5HXQ6uBD5vXYzq3Fzxq9OdLfPtP+0KPotbnW24yk18L54QqfUkNLbQijXCpKKDP6EEvCjfdJd6L+u4HLwLt4s7LLheB3TEU3iDcYSFkaI6WlImdYa3NJFDd7550Scg7AMy5y4kTBKds7h1VOlmDAOZOpnGK6Y5nad62MZ0SaEoTLSgVCaMvZvmvlTBmiVMELxjJTOlGW5QE4lI0ecwensjHBtEpjUpMTqaVwlGqRG3cPE8xNNrM1iWzmdf2NDHK78+vqyiCol4mXTsGP+9cGQ6qJO88GOfvMDcdbC+sM9L/lP8f4hG3Pm3UK1P/uY5M7+lPB2+bm4JCcKzBkAxMmc8IVoHIuDtXA6Oec5KidN5cq/BpxjRX+JpN7YMDu4A2cQM9NTPwphsscERhVJHWHygmGWh1XtlekO68Cqme0BxQTVQptEhfb3RNLCdKVhhBLJOfGFZm4h554V0wf3PNts3iVRJrCKcu0shp4YQvIi+xQ7ZPG4vd5mDSViU/vaIhaO82lYZkijBQ2Y1Lc9MuoQzTEr8Db4VYt72/URg/2eK2sHQyv4FKIMlPOWVFi5WaEOYQ33htV2Pomf2dblAoIpVmGDsdIymTB72NQ3AXPh4B4m+wdMFxuhqKdh26mDbzRDWyABKHQjQW7BZb+rwl/IrJc/gdOqI44EjEAAA==&quot;"/>
    <we:property name="datasetId" value="&quot;7df920ef-2b70-490e-8724-450c1040847d&quot;"/>
    <we:property name="pageName" value="&quot;afec6f2cccd44078b58b&quot;"/>
    <we:property name="reportUrl" value="&quot;/groups/me/reports/5b4405a2-f299-4562-8b3f-b16677a3b187/afec6f2cccd44078b58b&quot;"/>
    <we:property name="reportName" value="&quot;survey project&quot;"/>
    <we:property name="reportState" value="&quot;CONNECTED&quot;"/>
    <we:property name="pageDisplayName" value="&quot;Curr&quot;"/>
    <we:property name="backgroundColor" value="&quot;#FFFFFF&quot;"/>
    <we:property name="initialStateBookmark" value="&quot;H4sIAAAAAAAAA+1bbW/bNhD+K4K+rAO8TaRIiuqXIs0LVrRpu6ZrMQzFQJFHW6ssGRSdxCv833eU7DVNvdpzk9RZ8skWRZF3zz33RtkfYlO2k0rNnqsxxA/jx03zfqzc+4jEg7hejL148fR479XTP57vHR/icDPxZVO38cMPsVduCP5N2U5VFVbAwd/fDWJVVS/VMFxZVbUwiCfg2qZWVfkX9JPxlndTmA9iOJ9UjVNhyROvPIRlT3E6XuPe5McUd1Tal6dwAtr3o8qCFpZqrQ1jSSYLLguc1vYTOslWTglLd9vvN7VXZY3b9HOLJJEUqMm1Tghkhe7mtmU9rBYCf3z29WwSUGlHCj8RjeJP3DasM5+jOqoAZVLGpJY2UakSeZJuu1bB0twybbnISKqJYDpPwrO2rPxC9GJ2eD5xiDraol9rz5yqWoOJO2gdtD2SH+K94dDBUPnF5eEnN/ebajpeMX7STJ2GV2C7W7Uv/Qz3OFBeRS9dY/uJqopOpu4UZnGQGsfR3N28X0T0Q/Rzcxb9rCaTWaQcRLNmGpV1+HDR/tQ5qH30smnLIFZ0VvpR5EcQ2aaqmjOE7FH04BkoV+PX6DmcRa9H+K39vtvoaFovCEHC5ag523eADDLxw2T+Dke+iLlWznwKOV44A+7xrIPzoHRLvtHBJVT+31AidoF8HNknlZCMZYYJlVPN1hLZw7kvmvPPqZxyocHKrFCcCg6SFJm5e1Teb84a9x71vSfw1QPY0zaXhdZcp3nOZE6FQALD7SIaSRCoJRx7Q7iDVFkPQW9sSpIEEpnkCig1Mpfayttl7BwVPVYV/HQEY/x4dElTfgeMvR6C3thggEqZCU0JUG4KCxt49j7CNmxcqRGoy/a+Jn046nOkTnFTD+GBoVPjcUi6z1Q9nGJZ/COJPzfrYDf5uakyX0fZSQn7I+X8baLtVsjM3y2bGXzizwvtyoKnvarfVOJ3Xb2WFZRrAGxkMp0XMucCyC46G0Od3o6Uj57UZtp6N4tM09UVoU7A4uLRbXK29ELW+w1L9WoWnahKoVIPsEz69eTgctWzytewcp/1boWGWXTwuU1snmE3bHghhLaCZBI1XmBweK6rqQn9Z2/dIPybZQeOvnbkmnG32uKMIIC1XrlB3EvRifR2BA4W3K5NuUT1eeM/B/HJJWDbzX2iv+hE3I4oKOobVU27cwzc9Bl6iuvjVTeMC333AmtS912YGzxl3gW3iyZgSxg/ynkMXhnEKawD2+h1XX6B6mqlR2A67Z54GPdClQbCjiX0l63GhZ+YnvnjiXJlu/SD5dXTsg70G8TPwPod8PdX5XDUyfFFE/YB+TSMH6tJmJPg/e52HwnXF1udmrcueW0Tab5p7tqQz13u4pJwRg1NraXcai4p2/oIjqSF4UJYlmidYdWZy1TvdIcRPaDff725VzSZgxtM8yuVIB0FSj2KXpe+gugxtD46Kn376QHCq2bZQ2yQGLNg3dSm2DoiXxTkJoVrToydbjuWHP8jtLc1S14FrXY+ZV6N79xY/qwwmiP9zWPldj2LXllovclMeiWc74/wCdGkUDqhhAlJEkK12sWWcOV50q3o/67hMPA2nqxsciD4DUvRFeL1DlIUWgthCM8o9tpMJJLpretOARkDYCnjWWJ5zgjduoaVVhSgwVqdyoxguWOo3HatlKWJ0AVwmxYSOFeG0W3XyqjUiZQ5yylNdWF5URQ7EFBWRswNgsrKAtNIhUVNlggluCVE8UzbO1hgrvKZtUVkPa2qL1SQ64NfW5UaQb1IvHgMbti9NuhLTdx50svZVW54vzGwrED/rf45wCdMc1YvS6Dudx+rwtE/Ct40N/uAZG2OKRso16nlNgeZMb6rDkY+1iT7zbS+0OFXiGvo8Fe53D0DNgev5wRG7kSHn2LY1CYcs4ogdlc5QVGrg9J0irRnpUf1tHKAYqJKvonCYptHYiFA2EIniUkEY9rmKb+DkXhTTO/D802zeFFE6txKQ5U0ClhucsjydFf9k4Tm99CP6lKHpzd0RKWsYkLTVCY0yU1KBb/ul1G76IifgbfBqVrWnagN7v3xSlnbO17OBOdFKq01vMDOTXO9C2+8V6qw9k3+xr4oJCSEpCkGHC0IFTm7i0lxEzzvE+JNsrfHcL4aimbq24nS8FLVsAIShELVBswaWLq/JsTdJmiFsqjW4Rj+sPAPgvP53zFUohM7MQAA&quot;"/>
    <we:property name="isFiltersActionButtonVisible" value="true"/>
    <we:property name="isVisualContainerHeaderHidden" value="false"/>
    <we:property name="reportEmbeddedTime" value="&quot;2025-08-01T22:52:02.668Z&quot;"/>
    <we:property name="creatorTenantId" value="&quot;eaf624c8-a0c4-4195-87d2-443e5d7516cd&quot;"/>
    <we:property name="creatorUserId" value="&quot;1003200231E4BE1B&quot;"/>
    <we:property name="creatorSessionId" value="&quot;2117464a-1b47-44f2-aa02-c028a2f43a95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664</Words>
  <Application>Microsoft Office PowerPoint</Application>
  <PresentationFormat>Custom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Almarai Bold</vt:lpstr>
      <vt:lpstr>Almarai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AMIR MOHAMED</cp:lastModifiedBy>
  <cp:revision>2</cp:revision>
  <dcterms:created xsi:type="dcterms:W3CDTF">2006-08-16T00:00:00Z</dcterms:created>
  <dcterms:modified xsi:type="dcterms:W3CDTF">2025-08-01T22:52:42Z</dcterms:modified>
  <dc:identifier>DAGu3YXOy8k</dc:identifier>
</cp:coreProperties>
</file>